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2" r:id="rId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CE7206A3-B0B6-445A-8D09-3B549F8C0CC0}" type="datetimeFigureOut">
              <a:rPr lang="el-GR" smtClean="0"/>
              <a:pPr/>
              <a:t>18/5/2024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3C2D9F-891F-4C85-B12E-B5572460CAB2}"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CE7206A3-B0B6-445A-8D09-3B549F8C0CC0}" type="datetimeFigureOut">
              <a:rPr lang="el-GR" smtClean="0"/>
              <a:pPr/>
              <a:t>18/5/2024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3C2D9F-891F-4C85-B12E-B5572460CAB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CE7206A3-B0B6-445A-8D09-3B549F8C0CC0}" type="datetimeFigureOut">
              <a:rPr lang="el-GR" smtClean="0"/>
              <a:pPr/>
              <a:t>18/5/2024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3C2D9F-891F-4C85-B12E-B5572460CAB2}"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CE7206A3-B0B6-445A-8D09-3B549F8C0CC0}" type="datetimeFigureOut">
              <a:rPr lang="el-GR" smtClean="0"/>
              <a:pPr/>
              <a:t>18/5/2024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3C2D9F-891F-4C85-B12E-B5572460CAB2}"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7206A3-B0B6-445A-8D09-3B549F8C0CC0}" type="datetimeFigureOut">
              <a:rPr lang="el-GR" smtClean="0"/>
              <a:pPr/>
              <a:t>18/5/2024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3C2D9F-891F-4C85-B12E-B5572460CAB2}"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CE7206A3-B0B6-445A-8D09-3B549F8C0CC0}" type="datetimeFigureOut">
              <a:rPr lang="el-GR" smtClean="0"/>
              <a:pPr/>
              <a:t>18/5/2024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83C2D9F-891F-4C85-B12E-B5572460CAB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CE7206A3-B0B6-445A-8D09-3B549F8C0CC0}" type="datetimeFigureOut">
              <a:rPr lang="el-GR" smtClean="0"/>
              <a:pPr/>
              <a:t>18/5/2024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83C2D9F-891F-4C85-B12E-B5572460CAB2}"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CE7206A3-B0B6-445A-8D09-3B549F8C0CC0}" type="datetimeFigureOut">
              <a:rPr lang="el-GR" smtClean="0"/>
              <a:pPr/>
              <a:t>18/5/2024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83C2D9F-891F-4C85-B12E-B5572460CAB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7206A3-B0B6-445A-8D09-3B549F8C0CC0}" type="datetimeFigureOut">
              <a:rPr lang="el-GR" smtClean="0"/>
              <a:pPr/>
              <a:t>18/5/2024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83C2D9F-891F-4C85-B12E-B5572460CAB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7206A3-B0B6-445A-8D09-3B549F8C0CC0}" type="datetimeFigureOut">
              <a:rPr lang="el-GR" smtClean="0"/>
              <a:pPr/>
              <a:t>18/5/2024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83C2D9F-891F-4C85-B12E-B5572460CAB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7206A3-B0B6-445A-8D09-3B549F8C0CC0}" type="datetimeFigureOut">
              <a:rPr lang="el-GR" smtClean="0"/>
              <a:pPr/>
              <a:t>18/5/2024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83C2D9F-891F-4C85-B12E-B5572460CAB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206A3-B0B6-445A-8D09-3B549F8C0CC0}" type="datetimeFigureOut">
              <a:rPr lang="el-GR" smtClean="0"/>
              <a:pPr/>
              <a:t>18/5/2024</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3C2D9F-891F-4C85-B12E-B5572460CAB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video" Target="file:///C:\Users\EMITZOU\Desktop\aral\700_F_693879200_TQDJuoSQWOihc1AXznj4XzAtnVUdTBUU_ST.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2" name="TextBox 1"/>
          <p:cNvSpPr txBox="1"/>
          <p:nvPr/>
        </p:nvSpPr>
        <p:spPr>
          <a:xfrm>
            <a:off x="785786" y="2643182"/>
            <a:ext cx="7500990" cy="1569660"/>
          </a:xfrm>
          <a:prstGeom prst="rect">
            <a:avLst/>
          </a:prstGeom>
          <a:noFill/>
        </p:spPr>
        <p:txBody>
          <a:bodyPr wrap="square" rtlCol="0">
            <a:spAutoFit/>
          </a:bodyPr>
          <a:lstStyle/>
          <a:p>
            <a:r>
              <a:rPr lang="el-GR" sz="9600" dirty="0"/>
              <a:t>ΛΙΜΝΗ ΑΡΑΛΗ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1868" y="433208"/>
            <a:ext cx="5286412" cy="5909310"/>
          </a:xfrm>
          <a:prstGeom prst="rect">
            <a:avLst/>
          </a:prstGeom>
        </p:spPr>
        <p:txBody>
          <a:bodyPr wrap="square">
            <a:spAutoFit/>
          </a:bodyPr>
          <a:lstStyle/>
          <a:p>
            <a:pPr algn="ctr"/>
            <a:r>
              <a:rPr lang="el-GR" dirty="0"/>
              <a:t>Η Αράλη ήταν κάποτε η τρίτη μεγαλύτερη λίμνη του κόσμου, μετά την Κασπία και την Σουπίριορ της Αμερικής, με έκταση 68.000 τετραγωνικά χιλιόμετρα, περίπου τη μισή έκταση της Ελλάδας, με μέγιστο βάθος 70 μ.(1930). Από τη δεκαετία του 1960 συρρικνώθηκε σταθερά, καθώς τα δύο ποτάμια που την τροφοδοτούσαν, ο Συρ Ντάρια και ο Αμού Ντάρια, εκτράπηκαν επί Σοβιετικής Ένωσης προς την έρημο για να τροφοδοτήσουν έργα άρδευσης. Αποτελεί μία από τις μεγαλύτερες οικολογικές καταστροφές του πλανήτη. Το 2004 η λίμνη είχε συρρικνωθεί στο 24% του αρχικού της μεγέθους, και ο πενταπλασιασμός της αλμυρότητάς της σκότωσε σχεδόν το σύνολο της χλωρίδας και πανίδας που φιλοξενούσε. Το 2007 είχε το 10% της αρχικής της έκτασης και διαχωρίστηκε σε τρεις ξεχωριστές λίμνες, δύο από τις οποίες είναι υπερβολικά αλμυρές για να φιλοξενήσουν ψάρια.Τα ψαροχώρια που κάποτε άκμαζαν στις όχθες της σήμερα απλά φιλοξενούν πλοία στη στεριά, και πλήττονται από την ανεργία και την οικονομική ύφεση. Το 2014 εξαφανίστηκε το νότιο τμήμα της. </a:t>
            </a:r>
          </a:p>
        </p:txBody>
      </p:sp>
      <p:pic>
        <p:nvPicPr>
          <p:cNvPr id="3076" name="Picture 4" descr="Μια από τις χειρότερες οικολογικές καταστροφές | Perierga.gr"/>
          <p:cNvPicPr>
            <a:picLocks noChangeAspect="1" noChangeArrowheads="1"/>
          </p:cNvPicPr>
          <p:nvPr/>
        </p:nvPicPr>
        <p:blipFill>
          <a:blip r:embed="rId2"/>
          <a:srcRect/>
          <a:stretch>
            <a:fillRect/>
          </a:stretch>
        </p:blipFill>
        <p:spPr bwMode="auto">
          <a:xfrm>
            <a:off x="214282" y="285728"/>
            <a:ext cx="3250427" cy="3000396"/>
          </a:xfrm>
          <a:prstGeom prst="rect">
            <a:avLst/>
          </a:prstGeom>
          <a:noFill/>
        </p:spPr>
      </p:pic>
      <p:pic>
        <p:nvPicPr>
          <p:cNvPr id="3078" name="Picture 6" descr="Αράλη - Βικιλεξικό"/>
          <p:cNvPicPr>
            <a:picLocks noChangeAspect="1" noChangeArrowheads="1"/>
          </p:cNvPicPr>
          <p:nvPr/>
        </p:nvPicPr>
        <p:blipFill>
          <a:blip r:embed="rId3"/>
          <a:srcRect/>
          <a:stretch>
            <a:fillRect/>
          </a:stretch>
        </p:blipFill>
        <p:spPr bwMode="auto">
          <a:xfrm>
            <a:off x="214282" y="3429000"/>
            <a:ext cx="3286148" cy="324819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par>
                                <p:cTn id="9" presetID="7" presetClass="entr" presetSubtype="8"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2000" fill="hold"/>
                                        <p:tgtEl>
                                          <p:spTgt spid="3076"/>
                                        </p:tgtEl>
                                        <p:attrNameLst>
                                          <p:attrName>ppt_x</p:attrName>
                                        </p:attrNameLst>
                                      </p:cBhvr>
                                      <p:tavLst>
                                        <p:tav tm="0">
                                          <p:val>
                                            <p:strVal val="0-#ppt_w/2"/>
                                          </p:val>
                                        </p:tav>
                                        <p:tav tm="100000">
                                          <p:val>
                                            <p:strVal val="#ppt_x"/>
                                          </p:val>
                                        </p:tav>
                                      </p:tavLst>
                                    </p:anim>
                                    <p:anim calcmode="lin" valueType="num">
                                      <p:cBhvr additive="base">
                                        <p:cTn id="12" dur="2000" fill="hold"/>
                                        <p:tgtEl>
                                          <p:spTgt spid="3076"/>
                                        </p:tgtEl>
                                        <p:attrNameLst>
                                          <p:attrName>ppt_y</p:attrName>
                                        </p:attrNameLst>
                                      </p:cBhvr>
                                      <p:tavLst>
                                        <p:tav tm="0">
                                          <p:val>
                                            <p:strVal val="#ppt_y"/>
                                          </p:val>
                                        </p:tav>
                                        <p:tav tm="100000">
                                          <p:val>
                                            <p:strVal val="#ppt_y"/>
                                          </p:val>
                                        </p:tav>
                                      </p:tavLst>
                                    </p:anim>
                                  </p:childTnLst>
                                </p:cTn>
                              </p:par>
                              <p:par>
                                <p:cTn id="13" presetID="7" presetClass="entr" presetSubtype="8" fill="hold" nodeType="withEffect">
                                  <p:stCondLst>
                                    <p:cond delay="0"/>
                                  </p:stCondLst>
                                  <p:childTnLst>
                                    <p:set>
                                      <p:cBhvr>
                                        <p:cTn id="14" dur="1" fill="hold">
                                          <p:stCondLst>
                                            <p:cond delay="0"/>
                                          </p:stCondLst>
                                        </p:cTn>
                                        <p:tgtEl>
                                          <p:spTgt spid="3078"/>
                                        </p:tgtEl>
                                        <p:attrNameLst>
                                          <p:attrName>style.visibility</p:attrName>
                                        </p:attrNameLst>
                                      </p:cBhvr>
                                      <p:to>
                                        <p:strVal val="visible"/>
                                      </p:to>
                                    </p:set>
                                    <p:anim calcmode="lin" valueType="num">
                                      <p:cBhvr additive="base">
                                        <p:cTn id="15" dur="2000" fill="hold"/>
                                        <p:tgtEl>
                                          <p:spTgt spid="3078"/>
                                        </p:tgtEl>
                                        <p:attrNameLst>
                                          <p:attrName>ppt_x</p:attrName>
                                        </p:attrNameLst>
                                      </p:cBhvr>
                                      <p:tavLst>
                                        <p:tav tm="0">
                                          <p:val>
                                            <p:strVal val="0-#ppt_w/2"/>
                                          </p:val>
                                        </p:tav>
                                        <p:tav tm="100000">
                                          <p:val>
                                            <p:strVal val="#ppt_x"/>
                                          </p:val>
                                        </p:tav>
                                      </p:tavLst>
                                    </p:anim>
                                    <p:anim calcmode="lin" valueType="num">
                                      <p:cBhvr additive="base">
                                        <p:cTn id="16" dur="2000" fill="hold"/>
                                        <p:tgtEl>
                                          <p:spTgt spid="30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718679"/>
            <a:ext cx="9144000" cy="3139321"/>
          </a:xfrm>
          <a:prstGeom prst="rect">
            <a:avLst/>
          </a:prstGeom>
          <a:noFill/>
        </p:spPr>
        <p:txBody>
          <a:bodyPr wrap="square" rtlCol="0">
            <a:spAutoFit/>
          </a:bodyPr>
          <a:lstStyle/>
          <a:p>
            <a:pPr algn="ctr"/>
            <a:r>
              <a:rPr lang="el-GR" dirty="0"/>
              <a:t>Η περιοχή της Αράλης είναι επίσης σοβαρότατα μολυσμένη, κυρίως ως αποτέλεσμα της βιομηχανίας βιολογικών όπλων που λειτουργούσε σε ένα από τα νησιά της, των βιομηχανιών και της απορροής λιπασμάτων και φυτοφαρμάκων. Το αλάτι που παρασύρει ο άνεμος από τον πυθμένα της αποξηραμένης λίμνης καταστρέφει τις σοδειές, και ο μολυσμένος αέρας και νερό προκαλούν σοβαρά προβλήματα στη δημόσια υγεία στην περιοχή. Η εξαφάνιση της λίμνης έχει προκαλέσει και αλλαγές στο μικροκλίμα της περιοχής, φέρνοντας θερμότερα καλοκαίρια και ψυχρότερους χειμώνες. Η εξαφάνιση της Αράλης συχνά περιγράφεται ως η μεγαλύτερη περιβαλλοντική καταστροφή που έγινε από τον άνθρωπο. Το Καζακστάν καταβάλλει σήμερα προσπάθειες να διασώσει ό,τι απέμεινε από το βόρειο τμήμα της Αράλης (τη </a:t>
            </a:r>
            <a:r>
              <a:rPr lang="el-GR" i="1" dirty="0"/>
              <a:t>Μικρή Αράλη</a:t>
            </a:r>
            <a:r>
              <a:rPr lang="el-GR" dirty="0"/>
              <a:t>) κατασκευάζοντας το 2005 ένα φράγμα που ανύψωσε τη στάθμη των υδάτων κατά δύο μέτρα και μείωσε κάπως την αλμυρότητα. </a:t>
            </a:r>
          </a:p>
        </p:txBody>
      </p:sp>
      <p:pic>
        <p:nvPicPr>
          <p:cNvPr id="2052" name="Picture 4" descr="ΓεωΓΡΑΦΙΚΟΙ - 📊 Κάποτε η Λίμνη Αράλη αναφερόταν ως η... | Facebook"/>
          <p:cNvPicPr>
            <a:picLocks noChangeAspect="1" noChangeArrowheads="1"/>
          </p:cNvPicPr>
          <p:nvPr/>
        </p:nvPicPr>
        <p:blipFill>
          <a:blip r:embed="rId2"/>
          <a:srcRect/>
          <a:stretch>
            <a:fillRect/>
          </a:stretch>
        </p:blipFill>
        <p:spPr bwMode="auto">
          <a:xfrm>
            <a:off x="285720" y="214290"/>
            <a:ext cx="5572164" cy="3417076"/>
          </a:xfrm>
          <a:prstGeom prst="rect">
            <a:avLst/>
          </a:prstGeom>
          <a:noFill/>
        </p:spPr>
      </p:pic>
      <p:pic>
        <p:nvPicPr>
          <p:cNvPr id="2054" name="Picture 6" descr="H εξαφάνιση της τέταρτης μεγαλύτερης λίμνης του κόσμου όπως την κατέγραψε η  NASA | LiFO"/>
          <p:cNvPicPr>
            <a:picLocks noChangeAspect="1" noChangeArrowheads="1"/>
          </p:cNvPicPr>
          <p:nvPr/>
        </p:nvPicPr>
        <p:blipFill>
          <a:blip r:embed="rId3"/>
          <a:srcRect/>
          <a:stretch>
            <a:fillRect/>
          </a:stretch>
        </p:blipFill>
        <p:spPr bwMode="auto">
          <a:xfrm>
            <a:off x="5929322" y="428604"/>
            <a:ext cx="3000396" cy="30003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2" presetClass="entr" presetSubtype="8"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slide(fromLeft)">
                                      <p:cBhvr>
                                        <p:cTn id="10" dur="2000"/>
                                        <p:tgtEl>
                                          <p:spTgt spid="2052"/>
                                        </p:tgtEl>
                                      </p:cBhvr>
                                    </p:animEffect>
                                  </p:childTnLst>
                                </p:cTn>
                              </p:par>
                              <p:par>
                                <p:cTn id="11" presetID="12" presetClass="entr" presetSubtype="2"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slide(fromRight)">
                                      <p:cBhvr>
                                        <p:cTn id="13" dur="2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ral00 copy.jpg"/>
          <p:cNvPicPr>
            <a:picLocks noChangeAspect="1"/>
          </p:cNvPicPr>
          <p:nvPr/>
        </p:nvPicPr>
        <p:blipFill>
          <a:blip r:embed="rId2"/>
          <a:stretch>
            <a:fillRect/>
          </a:stretch>
        </p:blipFill>
        <p:spPr>
          <a:xfrm>
            <a:off x="1794857" y="1140852"/>
            <a:ext cx="5554286" cy="5502858"/>
          </a:xfrm>
          <a:prstGeom prst="rect">
            <a:avLst/>
          </a:prstGeom>
        </p:spPr>
      </p:pic>
      <p:pic>
        <p:nvPicPr>
          <p:cNvPr id="5" name="Picture 4" descr="aral01 copy.jpg"/>
          <p:cNvPicPr>
            <a:picLocks noChangeAspect="1"/>
          </p:cNvPicPr>
          <p:nvPr/>
        </p:nvPicPr>
        <p:blipFill>
          <a:blip r:embed="rId3"/>
          <a:stretch>
            <a:fillRect/>
          </a:stretch>
        </p:blipFill>
        <p:spPr>
          <a:xfrm>
            <a:off x="1819082" y="1115138"/>
            <a:ext cx="5490000" cy="5528572"/>
          </a:xfrm>
          <a:prstGeom prst="rect">
            <a:avLst/>
          </a:prstGeom>
        </p:spPr>
      </p:pic>
      <p:pic>
        <p:nvPicPr>
          <p:cNvPr id="6" name="Picture 5" descr="aral02 copy.jpg"/>
          <p:cNvPicPr>
            <a:picLocks noChangeAspect="1"/>
          </p:cNvPicPr>
          <p:nvPr/>
        </p:nvPicPr>
        <p:blipFill>
          <a:blip r:embed="rId4"/>
          <a:stretch>
            <a:fillRect/>
          </a:stretch>
        </p:blipFill>
        <p:spPr>
          <a:xfrm>
            <a:off x="1833428" y="1138962"/>
            <a:ext cx="5477143" cy="5490000"/>
          </a:xfrm>
          <a:prstGeom prst="rect">
            <a:avLst/>
          </a:prstGeom>
        </p:spPr>
      </p:pic>
      <p:pic>
        <p:nvPicPr>
          <p:cNvPr id="7" name="Picture 6" descr="aral03 copy.jpg"/>
          <p:cNvPicPr>
            <a:picLocks noChangeAspect="1"/>
          </p:cNvPicPr>
          <p:nvPr/>
        </p:nvPicPr>
        <p:blipFill>
          <a:blip r:embed="rId5"/>
          <a:stretch>
            <a:fillRect/>
          </a:stretch>
        </p:blipFill>
        <p:spPr>
          <a:xfrm>
            <a:off x="1827000" y="1142984"/>
            <a:ext cx="5490000" cy="5502858"/>
          </a:xfrm>
          <a:prstGeom prst="rect">
            <a:avLst/>
          </a:prstGeom>
        </p:spPr>
      </p:pic>
      <p:pic>
        <p:nvPicPr>
          <p:cNvPr id="8" name="Picture 7" descr="aral04 copy.jpg"/>
          <p:cNvPicPr>
            <a:picLocks noChangeAspect="1"/>
          </p:cNvPicPr>
          <p:nvPr/>
        </p:nvPicPr>
        <p:blipFill>
          <a:blip r:embed="rId6"/>
          <a:stretch>
            <a:fillRect/>
          </a:stretch>
        </p:blipFill>
        <p:spPr>
          <a:xfrm>
            <a:off x="1827000" y="1142984"/>
            <a:ext cx="5490000" cy="5502858"/>
          </a:xfrm>
          <a:prstGeom prst="rect">
            <a:avLst/>
          </a:prstGeom>
        </p:spPr>
      </p:pic>
      <p:pic>
        <p:nvPicPr>
          <p:cNvPr id="9" name="Picture 8" descr="aral05 copy.jpg"/>
          <p:cNvPicPr>
            <a:picLocks noChangeAspect="1"/>
          </p:cNvPicPr>
          <p:nvPr/>
        </p:nvPicPr>
        <p:blipFill>
          <a:blip r:embed="rId7"/>
          <a:stretch>
            <a:fillRect/>
          </a:stretch>
        </p:blipFill>
        <p:spPr>
          <a:xfrm>
            <a:off x="1815584" y="1122044"/>
            <a:ext cx="5502858" cy="5528572"/>
          </a:xfrm>
          <a:prstGeom prst="rect">
            <a:avLst/>
          </a:prstGeom>
        </p:spPr>
      </p:pic>
      <p:pic>
        <p:nvPicPr>
          <p:cNvPr id="10" name="Picture 9" descr="aral06 copy.jpg"/>
          <p:cNvPicPr>
            <a:picLocks noChangeAspect="1"/>
          </p:cNvPicPr>
          <p:nvPr/>
        </p:nvPicPr>
        <p:blipFill>
          <a:blip r:embed="rId8"/>
          <a:stretch>
            <a:fillRect/>
          </a:stretch>
        </p:blipFill>
        <p:spPr>
          <a:xfrm>
            <a:off x="1813112" y="1126927"/>
            <a:ext cx="5464286" cy="5477143"/>
          </a:xfrm>
          <a:prstGeom prst="rect">
            <a:avLst/>
          </a:prstGeom>
        </p:spPr>
      </p:pic>
      <p:pic>
        <p:nvPicPr>
          <p:cNvPr id="11" name="Picture 10" descr="aral07 copy.jpg"/>
          <p:cNvPicPr>
            <a:picLocks noChangeAspect="1"/>
          </p:cNvPicPr>
          <p:nvPr/>
        </p:nvPicPr>
        <p:blipFill>
          <a:blip r:embed="rId9"/>
          <a:stretch>
            <a:fillRect/>
          </a:stretch>
        </p:blipFill>
        <p:spPr>
          <a:xfrm>
            <a:off x="1837602" y="1142984"/>
            <a:ext cx="5490000" cy="5502858"/>
          </a:xfrm>
          <a:prstGeom prst="rect">
            <a:avLst/>
          </a:prstGeom>
        </p:spPr>
      </p:pic>
      <p:pic>
        <p:nvPicPr>
          <p:cNvPr id="12" name="Picture 11" descr="aral08 copy.jpg"/>
          <p:cNvPicPr>
            <a:picLocks noChangeAspect="1"/>
          </p:cNvPicPr>
          <p:nvPr/>
        </p:nvPicPr>
        <p:blipFill>
          <a:blip r:embed="rId10"/>
          <a:stretch>
            <a:fillRect/>
          </a:stretch>
        </p:blipFill>
        <p:spPr>
          <a:xfrm>
            <a:off x="1857356" y="1142984"/>
            <a:ext cx="5515715" cy="5515715"/>
          </a:xfrm>
          <a:prstGeom prst="rect">
            <a:avLst/>
          </a:prstGeom>
        </p:spPr>
      </p:pic>
      <p:pic>
        <p:nvPicPr>
          <p:cNvPr id="13" name="Picture 12" descr="aral09 copy.jpg"/>
          <p:cNvPicPr>
            <a:picLocks noChangeAspect="1"/>
          </p:cNvPicPr>
          <p:nvPr/>
        </p:nvPicPr>
        <p:blipFill>
          <a:blip r:embed="rId11"/>
          <a:stretch>
            <a:fillRect/>
          </a:stretch>
        </p:blipFill>
        <p:spPr>
          <a:xfrm>
            <a:off x="1857356" y="1142984"/>
            <a:ext cx="5490000" cy="5451429"/>
          </a:xfrm>
          <a:prstGeom prst="rect">
            <a:avLst/>
          </a:prstGeom>
        </p:spPr>
      </p:pic>
      <p:pic>
        <p:nvPicPr>
          <p:cNvPr id="14" name="Picture 13" descr="aral10 copy.jpg"/>
          <p:cNvPicPr>
            <a:picLocks noChangeAspect="1"/>
          </p:cNvPicPr>
          <p:nvPr/>
        </p:nvPicPr>
        <p:blipFill>
          <a:blip r:embed="rId12"/>
          <a:stretch>
            <a:fillRect/>
          </a:stretch>
        </p:blipFill>
        <p:spPr>
          <a:xfrm>
            <a:off x="1857356" y="1142984"/>
            <a:ext cx="5490000" cy="5464286"/>
          </a:xfrm>
          <a:prstGeom prst="rect">
            <a:avLst/>
          </a:prstGeom>
        </p:spPr>
      </p:pic>
      <p:pic>
        <p:nvPicPr>
          <p:cNvPr id="15" name="Picture 14" descr="aral11 copy.jpg"/>
          <p:cNvPicPr>
            <a:picLocks noChangeAspect="1"/>
          </p:cNvPicPr>
          <p:nvPr/>
        </p:nvPicPr>
        <p:blipFill>
          <a:blip r:embed="rId13"/>
          <a:stretch>
            <a:fillRect/>
          </a:stretch>
        </p:blipFill>
        <p:spPr>
          <a:xfrm>
            <a:off x="1857356" y="1142984"/>
            <a:ext cx="5490000" cy="5451429"/>
          </a:xfrm>
          <a:prstGeom prst="rect">
            <a:avLst/>
          </a:prstGeom>
        </p:spPr>
      </p:pic>
      <p:sp>
        <p:nvSpPr>
          <p:cNvPr id="16" name="TextBox 15"/>
          <p:cNvSpPr txBox="1"/>
          <p:nvPr/>
        </p:nvSpPr>
        <p:spPr>
          <a:xfrm>
            <a:off x="964381" y="438128"/>
            <a:ext cx="7215238" cy="400110"/>
          </a:xfrm>
          <a:prstGeom prst="rect">
            <a:avLst/>
          </a:prstGeom>
          <a:noFill/>
        </p:spPr>
        <p:txBody>
          <a:bodyPr wrap="square" rtlCol="0">
            <a:spAutoFit/>
          </a:bodyPr>
          <a:lstStyle/>
          <a:p>
            <a:pPr algn="ctr"/>
            <a:r>
              <a:rPr lang="el-GR" sz="2000" b="1" i="1" dirty="0">
                <a:latin typeface="Verdana" pitchFamily="34" charset="0"/>
                <a:ea typeface="Verdana" pitchFamily="34" charset="0"/>
              </a:rPr>
              <a:t>....στο πέρασμα των χρόνων......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2000" fill="hold"/>
                                        <p:tgtEl>
                                          <p:spTgt spid="16"/>
                                        </p:tgtEl>
                                        <p:attrNameLst>
                                          <p:attrName>ppt_x</p:attrName>
                                        </p:attrNameLst>
                                      </p:cBhvr>
                                      <p:tavLst>
                                        <p:tav tm="0">
                                          <p:val>
                                            <p:strVal val="#ppt_x"/>
                                          </p:val>
                                        </p:tav>
                                        <p:tav tm="100000">
                                          <p:val>
                                            <p:strVal val="#ppt_x"/>
                                          </p:val>
                                        </p:tav>
                                      </p:tavLst>
                                    </p:anim>
                                    <p:anim calcmode="lin" valueType="num">
                                      <p:cBhvr additive="base">
                                        <p:cTn id="8" dur="200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par>
                          <p:cTn id="13" fill="hold">
                            <p:stCondLst>
                              <p:cond delay="30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par>
                          <p:cTn id="17" fill="hold">
                            <p:stCondLst>
                              <p:cond delay="40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childTnLst>
                                </p:cTn>
                              </p:par>
                            </p:childTnLst>
                          </p:cTn>
                        </p:par>
                        <p:par>
                          <p:cTn id="21" fill="hold">
                            <p:stCondLst>
                              <p:cond delay="50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childTnLst>
                                </p:cTn>
                              </p:par>
                            </p:childTnLst>
                          </p:cTn>
                        </p:par>
                        <p:par>
                          <p:cTn id="25" fill="hold">
                            <p:stCondLst>
                              <p:cond delay="6000"/>
                            </p:stCondLst>
                            <p:childTnLst>
                              <p:par>
                                <p:cTn id="26" presetID="1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childTnLst>
                                </p:cTn>
                              </p:par>
                            </p:childTnLst>
                          </p:cTn>
                        </p:par>
                        <p:par>
                          <p:cTn id="29" fill="hold">
                            <p:stCondLst>
                              <p:cond delay="7000"/>
                            </p:stCondLst>
                            <p:childTnLst>
                              <p:par>
                                <p:cTn id="30" presetID="1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childTnLst>
                                </p:cTn>
                              </p:par>
                            </p:childTnLst>
                          </p:cTn>
                        </p:par>
                        <p:par>
                          <p:cTn id="33" fill="hold">
                            <p:stCondLst>
                              <p:cond delay="8000"/>
                            </p:stCondLst>
                            <p:childTnLst>
                              <p:par>
                                <p:cTn id="34" presetID="10"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childTnLst>
                                </p:cTn>
                              </p:par>
                            </p:childTnLst>
                          </p:cTn>
                        </p:par>
                        <p:par>
                          <p:cTn id="37" fill="hold">
                            <p:stCondLst>
                              <p:cond delay="9000"/>
                            </p:stCondLst>
                            <p:childTnLst>
                              <p:par>
                                <p:cTn id="38" presetID="10"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childTnLst>
                                </p:cTn>
                              </p:par>
                            </p:childTnLst>
                          </p:cTn>
                        </p:par>
                        <p:par>
                          <p:cTn id="41" fill="hold">
                            <p:stCondLst>
                              <p:cond delay="10000"/>
                            </p:stCondLst>
                            <p:childTnLst>
                              <p:par>
                                <p:cTn id="42" presetID="10" presetClass="entr" presetSubtype="0"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childTnLst>
                                </p:cTn>
                              </p:par>
                            </p:childTnLst>
                          </p:cTn>
                        </p:par>
                        <p:par>
                          <p:cTn id="45" fill="hold">
                            <p:stCondLst>
                              <p:cond delay="11000"/>
                            </p:stCondLst>
                            <p:childTnLst>
                              <p:par>
                                <p:cTn id="46" presetID="10" presetClass="entr" presetSubtype="0"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childTnLst>
                                </p:cTn>
                              </p:par>
                            </p:childTnLst>
                          </p:cTn>
                        </p:par>
                        <p:par>
                          <p:cTn id="49" fill="hold">
                            <p:stCondLst>
                              <p:cond delay="12000"/>
                            </p:stCondLst>
                            <p:childTnLst>
                              <p:par>
                                <p:cTn id="50" presetID="10" presetClass="entr" presetSubtype="0"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childTnLst>
                                </p:cTn>
                              </p:par>
                            </p:childTnLst>
                          </p:cTn>
                        </p:par>
                        <p:par>
                          <p:cTn id="53" fill="hold">
                            <p:stCondLst>
                              <p:cond delay="13000"/>
                            </p:stCondLst>
                            <p:childTnLst>
                              <p:par>
                                <p:cTn id="54" presetID="10"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700_F_693879200_TQDJuoSQWOihc1AXznj4XzAtnVUdTBUU_ST.mp4">
            <a:hlinkClick r:id="" action="ppaction://media"/>
          </p:cNvPr>
          <p:cNvPicPr>
            <a:picLocks noRot="1" noChangeAspect="1"/>
          </p:cNvPicPr>
          <p:nvPr>
            <a:videoFile r:link="rId1"/>
          </p:nvPr>
        </p:nvPicPr>
        <p:blipFill>
          <a:blip r:embed="rId3"/>
          <a:stretch>
            <a:fillRect/>
          </a:stretch>
        </p:blipFill>
        <p:spPr>
          <a:xfrm>
            <a:off x="0" y="857232"/>
            <a:ext cx="9138262" cy="5143536"/>
          </a:xfrm>
          <a:prstGeom prst="rect">
            <a:avLst/>
          </a:prstGeom>
        </p:spPr>
      </p:pic>
      <p:sp>
        <p:nvSpPr>
          <p:cNvPr id="4" name="TextBox 3"/>
          <p:cNvSpPr txBox="1"/>
          <p:nvPr/>
        </p:nvSpPr>
        <p:spPr>
          <a:xfrm>
            <a:off x="1607323" y="2644170"/>
            <a:ext cx="5929354" cy="1569660"/>
          </a:xfrm>
          <a:prstGeom prst="rect">
            <a:avLst/>
          </a:prstGeom>
          <a:noFill/>
        </p:spPr>
        <p:txBody>
          <a:bodyPr wrap="square" rtlCol="0">
            <a:spAutoFit/>
          </a:bodyPr>
          <a:lstStyle/>
          <a:p>
            <a:pPr algn="ctr"/>
            <a:r>
              <a:rPr lang="el-GR" sz="4800" b="1" dirty="0">
                <a:latin typeface="Verdana" pitchFamily="34" charset="0"/>
                <a:ea typeface="Verdana" pitchFamily="34" charset="0"/>
              </a:rPr>
              <a:t>Ε Υ Χ Α Ρ Ι Σ Τ Ω </a:t>
            </a:r>
          </a:p>
          <a:p>
            <a:pPr algn="ctr"/>
            <a:r>
              <a:rPr lang="el-GR" sz="4800" b="1" dirty="0">
                <a:latin typeface="Verdana" pitchFamily="34" charset="0"/>
                <a:ea typeface="Verdana" pitchFamily="34" charset="0"/>
              </a:rPr>
              <a:t> Π Ο Λ Υ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834" fill="hold"/>
                                        <p:tgtEl>
                                          <p:spTgt spid="2"/>
                                        </p:tgtEl>
                                      </p:cBhvr>
                                    </p:cmd>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childTnLst>
                          </p:cTn>
                        </p:par>
                        <p:par>
                          <p:cTn id="10" fill="hold">
                            <p:stCondLst>
                              <p:cond delay="20834"/>
                            </p:stCondLst>
                            <p:childTnLst>
                              <p:par>
                                <p:cTn id="11" presetID="10" presetClass="exit" presetSubtype="0" fill="hold" nodeType="afterEffect">
                                  <p:stCondLst>
                                    <p:cond delay="0"/>
                                  </p:stCondLst>
                                  <p:childTnLst>
                                    <p:animEffect transition="out" filter="fade">
                                      <p:cBhvr>
                                        <p:cTn id="12" dur="2000"/>
                                        <p:tgtEl>
                                          <p:spTgt spid="2"/>
                                        </p:tgtEl>
                                      </p:cBhvr>
                                    </p:animEffect>
                                    <p:set>
                                      <p:cBhvr>
                                        <p:cTn id="13" dur="1" fill="hold">
                                          <p:stCondLst>
                                            <p:cond delay="1999"/>
                                          </p:stCondLst>
                                        </p:cTn>
                                        <p:tgtEl>
                                          <p:spTgt spid="2"/>
                                        </p:tgtEl>
                                        <p:attrNameLst>
                                          <p:attrName>style.visibility</p:attrName>
                                        </p:attrNameLst>
                                      </p:cBhvr>
                                      <p:to>
                                        <p:strVal val="hidden"/>
                                      </p:to>
                                    </p:set>
                                    <p:cmd type="call" cmd="stop">
                                      <p:cBhvr>
                                        <p:cTn id="14" dur="1">
                                          <p:stCondLst>
                                            <p:cond delay="1999"/>
                                          </p:stCondLst>
                                        </p:cTn>
                                        <p:tgtEl>
                                          <p:spTgt spid="2"/>
                                        </p:tgtEl>
                                      </p:cBhvr>
                                    </p:cmd>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8" fill="hold" display="0">
                  <p:stCondLst>
                    <p:cond delay="indefinite"/>
                  </p:stCondLst>
                  <p:endCondLst>
                    <p:cond evt="onNext" delay="0">
                      <p:tgtEl>
                        <p:sldTgt/>
                      </p:tgtEl>
                    </p:cond>
                    <p:cond evt="onPrev" delay="0">
                      <p:tgtEl>
                        <p:sldTgt/>
                      </p:tgtEl>
                    </p:cond>
                  </p:endCondLst>
                </p:cTn>
                <p:tgtEl>
                  <p:spTgt spid="2"/>
                </p:tgtEl>
              </p:cMediaNode>
            </p:video>
            <p:seq concurrent="1" nextAc="seek">
              <p:cTn id="19" restart="whenNotActive" fill="hold" evtFilter="cancelBubble" nodeType="interactiveSeq">
                <p:stCondLst>
                  <p:cond evt="onClick" delay="0">
                    <p:tgtEl>
                      <p:spTgt spid="2"/>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2"/>
                                        </p:tgtEl>
                                      </p:cBhvr>
                                    </p:cmd>
                                  </p:childTnLst>
                                </p:cTn>
                              </p:par>
                            </p:childTnLst>
                          </p:cTn>
                        </p:par>
                      </p:childTnLst>
                    </p:cTn>
                  </p:par>
                </p:childTnLst>
              </p:cTn>
              <p:nextCondLst>
                <p:cond evt="onClick" delay="0">
                  <p:tgtEl>
                    <p:spTgt spid="2"/>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347</Words>
  <Application>Microsoft Office PowerPoint</Application>
  <PresentationFormat>Προβολή στην οθόνη (4:3)</PresentationFormat>
  <Paragraphs>6</Paragraphs>
  <Slides>5</Slides>
  <Notes>0</Notes>
  <HiddenSlides>0</HiddenSlides>
  <MMClips>1</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5</vt:i4>
      </vt:variant>
    </vt:vector>
  </HeadingPairs>
  <TitlesOfParts>
    <vt:vector size="9" baseType="lpstr">
      <vt:lpstr>Arial</vt:lpstr>
      <vt:lpstr>Calibri</vt:lpstr>
      <vt:lpstr>Verdana</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Χρήστης των Windows</dc:creator>
  <cp:lastModifiedBy>USER</cp:lastModifiedBy>
  <cp:revision>12</cp:revision>
  <dcterms:created xsi:type="dcterms:W3CDTF">2024-04-24T16:45:39Z</dcterms:created>
  <dcterms:modified xsi:type="dcterms:W3CDTF">2024-05-17T22:05:21Z</dcterms:modified>
</cp:coreProperties>
</file>